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gsukNIy25sDs58iwuB5r61L0QM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4" name="Google Shape;38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2" name="Google Shape;40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B1C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7" name="Google Shape;1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502920"/>
            <a:ext cx="1920240" cy="149961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"/>
          <p:cNvSpPr/>
          <p:nvPr/>
        </p:nvSpPr>
        <p:spPr>
          <a:xfrm>
            <a:off x="457200" y="2148840"/>
            <a:ext cx="5943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2.3M Kenyan Students.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57200" y="2697480"/>
            <a:ext cx="5943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3400"/>
              <a:buFont typeface="Calibri"/>
              <a:buNone/>
            </a:pPr>
            <a:r>
              <a:rPr b="1" i="0" lang="en-US" sz="34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Zero personalised AI tutors.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457200" y="3246120"/>
            <a:ext cx="5943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Until now.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457200" y="3950208"/>
            <a:ext cx="5943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Revenue Share Partnership Proposal — March 2026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6766560" y="1005840"/>
            <a:ext cx="2103120" cy="292608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6858000" y="1188720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somavilivyo.com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6949440" y="1572768"/>
            <a:ext cx="1737360" cy="27432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"/>
          <p:cNvSpPr/>
          <p:nvPr/>
        </p:nvSpPr>
        <p:spPr>
          <a:xfrm>
            <a:off x="6858000" y="1691640"/>
            <a:ext cx="19202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KES 300 </a:t>
            </a:r>
            <a:r>
              <a:rPr b="1" lang="en-US" sz="2000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/ 100 K tokens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6858000" y="2194558"/>
            <a:ext cx="19203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 student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6858000" y="2514600"/>
            <a:ext cx="19202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$0.40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marginal cost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6858000" y="3127248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5-to-1 return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  ·  Fredrick Kariuki &amp; Axel Karambizi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0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0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COMPETITIVE MOAT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7" name="Google Shape;31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10"/>
          <p:cNvSpPr/>
          <p:nvPr/>
        </p:nvSpPr>
        <p:spPr>
          <a:xfrm>
            <a:off x="457200" y="56692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Why SomaVilivyo.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Not the Others.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0"/>
          <p:cNvSpPr/>
          <p:nvPr/>
        </p:nvSpPr>
        <p:spPr>
          <a:xfrm>
            <a:off x="457200" y="1572768"/>
            <a:ext cx="1828800" cy="329184"/>
          </a:xfrm>
          <a:prstGeom prst="rect">
            <a:avLst/>
          </a:prstGeom>
          <a:solidFill>
            <a:srgbClr val="E0E7E0"/>
          </a:solidFill>
          <a:ln cap="flat" cmpd="sng" w="12700">
            <a:solidFill>
              <a:srgbClr val="E0E7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0"/>
          <p:cNvSpPr/>
          <p:nvPr/>
        </p:nvSpPr>
        <p:spPr>
          <a:xfrm>
            <a:off x="457200" y="1572768"/>
            <a:ext cx="18288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"/>
              <a:buFont typeface="Calibri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0"/>
          <p:cNvSpPr/>
          <p:nvPr/>
        </p:nvSpPr>
        <p:spPr>
          <a:xfrm>
            <a:off x="2313432" y="1572768"/>
            <a:ext cx="1737360" cy="329184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0"/>
          <p:cNvSpPr/>
          <p:nvPr/>
        </p:nvSpPr>
        <p:spPr>
          <a:xfrm>
            <a:off x="2313432" y="1572768"/>
            <a:ext cx="173736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SomaVilivyo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4078224" y="1572768"/>
            <a:ext cx="1371600" cy="329184"/>
          </a:xfrm>
          <a:prstGeom prst="rect">
            <a:avLst/>
          </a:prstGeom>
          <a:solidFill>
            <a:srgbClr val="E0E7E0"/>
          </a:solidFill>
          <a:ln cap="flat" cmpd="sng" w="12700">
            <a:solidFill>
              <a:srgbClr val="E0E7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0"/>
          <p:cNvSpPr/>
          <p:nvPr/>
        </p:nvSpPr>
        <p:spPr>
          <a:xfrm>
            <a:off x="4078224" y="1572768"/>
            <a:ext cx="1371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Khan Academy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0"/>
          <p:cNvSpPr/>
          <p:nvPr/>
        </p:nvSpPr>
        <p:spPr>
          <a:xfrm>
            <a:off x="5477256" y="1572768"/>
            <a:ext cx="1371600" cy="329184"/>
          </a:xfrm>
          <a:prstGeom prst="rect">
            <a:avLst/>
          </a:prstGeom>
          <a:solidFill>
            <a:srgbClr val="E0E7E0"/>
          </a:solidFill>
          <a:ln cap="flat" cmpd="sng" w="12700">
            <a:solidFill>
              <a:srgbClr val="E0E7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0"/>
          <p:cNvSpPr/>
          <p:nvPr/>
        </p:nvSpPr>
        <p:spPr>
          <a:xfrm>
            <a:off x="5477256" y="1572768"/>
            <a:ext cx="1371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Google Learn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0"/>
          <p:cNvSpPr/>
          <p:nvPr/>
        </p:nvSpPr>
        <p:spPr>
          <a:xfrm>
            <a:off x="6876288" y="1572768"/>
            <a:ext cx="1371600" cy="329184"/>
          </a:xfrm>
          <a:prstGeom prst="rect">
            <a:avLst/>
          </a:prstGeom>
          <a:solidFill>
            <a:srgbClr val="E0E7E0"/>
          </a:solidFill>
          <a:ln cap="flat" cmpd="sng" w="12700">
            <a:solidFill>
              <a:srgbClr val="E0E7E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0"/>
          <p:cNvSpPr/>
          <p:nvPr/>
        </p:nvSpPr>
        <p:spPr>
          <a:xfrm>
            <a:off x="6876288" y="1572768"/>
            <a:ext cx="1371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Generic EdTech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0"/>
          <p:cNvSpPr/>
          <p:nvPr/>
        </p:nvSpPr>
        <p:spPr>
          <a:xfrm>
            <a:off x="457200" y="1938528"/>
            <a:ext cx="18288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0"/>
          <p:cNvSpPr/>
          <p:nvPr/>
        </p:nvSpPr>
        <p:spPr>
          <a:xfrm>
            <a:off x="457200" y="1938528"/>
            <a:ext cx="18288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CBC-native curriculum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/>
          <p:nvPr/>
        </p:nvSpPr>
        <p:spPr>
          <a:xfrm>
            <a:off x="2313432" y="1938528"/>
            <a:ext cx="1737360" cy="420624"/>
          </a:xfrm>
          <a:prstGeom prst="rect">
            <a:avLst/>
          </a:prstGeom>
          <a:solidFill>
            <a:srgbClr val="E8F7EE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0"/>
          <p:cNvSpPr/>
          <p:nvPr/>
        </p:nvSpPr>
        <p:spPr>
          <a:xfrm>
            <a:off x="2313432" y="1938528"/>
            <a:ext cx="17373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/>
          <p:nvPr/>
        </p:nvSpPr>
        <p:spPr>
          <a:xfrm>
            <a:off x="4078224" y="1938528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10"/>
          <p:cNvSpPr/>
          <p:nvPr/>
        </p:nvSpPr>
        <p:spPr>
          <a:xfrm>
            <a:off x="4078224" y="1938528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0"/>
          <p:cNvSpPr/>
          <p:nvPr/>
        </p:nvSpPr>
        <p:spPr>
          <a:xfrm>
            <a:off x="5477256" y="1938528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0"/>
          <p:cNvSpPr/>
          <p:nvPr/>
        </p:nvSpPr>
        <p:spPr>
          <a:xfrm>
            <a:off x="5477256" y="1938528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0"/>
          <p:cNvSpPr/>
          <p:nvPr/>
        </p:nvSpPr>
        <p:spPr>
          <a:xfrm>
            <a:off x="6876288" y="1938528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0"/>
          <p:cNvSpPr/>
          <p:nvPr/>
        </p:nvSpPr>
        <p:spPr>
          <a:xfrm>
            <a:off x="6876288" y="1938528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0"/>
          <p:cNvSpPr/>
          <p:nvPr/>
        </p:nvSpPr>
        <p:spPr>
          <a:xfrm>
            <a:off x="457200" y="2423160"/>
            <a:ext cx="18288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0"/>
          <p:cNvSpPr/>
          <p:nvPr/>
        </p:nvSpPr>
        <p:spPr>
          <a:xfrm>
            <a:off x="457200" y="2423160"/>
            <a:ext cx="18288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Works offline / feature phone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0"/>
          <p:cNvSpPr/>
          <p:nvPr/>
        </p:nvSpPr>
        <p:spPr>
          <a:xfrm>
            <a:off x="2313432" y="2423160"/>
            <a:ext cx="1737360" cy="420624"/>
          </a:xfrm>
          <a:prstGeom prst="rect">
            <a:avLst/>
          </a:prstGeom>
          <a:solidFill>
            <a:srgbClr val="E8F7EE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0"/>
          <p:cNvSpPr/>
          <p:nvPr/>
        </p:nvSpPr>
        <p:spPr>
          <a:xfrm>
            <a:off x="2313432" y="2423160"/>
            <a:ext cx="17373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0"/>
          <p:cNvSpPr/>
          <p:nvPr/>
        </p:nvSpPr>
        <p:spPr>
          <a:xfrm>
            <a:off x="4078224" y="2423160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10"/>
          <p:cNvSpPr/>
          <p:nvPr/>
        </p:nvSpPr>
        <p:spPr>
          <a:xfrm>
            <a:off x="4078224" y="2423160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0"/>
          <p:cNvSpPr/>
          <p:nvPr/>
        </p:nvSpPr>
        <p:spPr>
          <a:xfrm>
            <a:off x="5477256" y="2423160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10"/>
          <p:cNvSpPr/>
          <p:nvPr/>
        </p:nvSpPr>
        <p:spPr>
          <a:xfrm>
            <a:off x="5477256" y="2423160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0"/>
          <p:cNvSpPr/>
          <p:nvPr/>
        </p:nvSpPr>
        <p:spPr>
          <a:xfrm>
            <a:off x="6876288" y="2423160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0"/>
          <p:cNvSpPr/>
          <p:nvPr/>
        </p:nvSpPr>
        <p:spPr>
          <a:xfrm>
            <a:off x="6876288" y="2423160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0"/>
          <p:cNvSpPr/>
          <p:nvPr/>
        </p:nvSpPr>
        <p:spPr>
          <a:xfrm>
            <a:off x="457200" y="2907792"/>
            <a:ext cx="18288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10"/>
          <p:cNvSpPr/>
          <p:nvPr/>
        </p:nvSpPr>
        <p:spPr>
          <a:xfrm>
            <a:off x="457200" y="2907792"/>
            <a:ext cx="18288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M-Pesa / local payments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0"/>
          <p:cNvSpPr/>
          <p:nvPr/>
        </p:nvSpPr>
        <p:spPr>
          <a:xfrm>
            <a:off x="2313432" y="2907792"/>
            <a:ext cx="1737360" cy="420624"/>
          </a:xfrm>
          <a:prstGeom prst="rect">
            <a:avLst/>
          </a:prstGeom>
          <a:solidFill>
            <a:srgbClr val="E8F7EE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0"/>
          <p:cNvSpPr/>
          <p:nvPr/>
        </p:nvSpPr>
        <p:spPr>
          <a:xfrm>
            <a:off x="2313432" y="2907792"/>
            <a:ext cx="17373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0"/>
          <p:cNvSpPr/>
          <p:nvPr/>
        </p:nvSpPr>
        <p:spPr>
          <a:xfrm>
            <a:off x="4078224" y="2907792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10"/>
          <p:cNvSpPr/>
          <p:nvPr/>
        </p:nvSpPr>
        <p:spPr>
          <a:xfrm>
            <a:off x="4078224" y="2907792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0"/>
          <p:cNvSpPr/>
          <p:nvPr/>
        </p:nvSpPr>
        <p:spPr>
          <a:xfrm>
            <a:off x="5477256" y="2907792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10"/>
          <p:cNvSpPr/>
          <p:nvPr/>
        </p:nvSpPr>
        <p:spPr>
          <a:xfrm>
            <a:off x="5477256" y="2907792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0"/>
          <p:cNvSpPr/>
          <p:nvPr/>
        </p:nvSpPr>
        <p:spPr>
          <a:xfrm>
            <a:off x="6876288" y="2907792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10"/>
          <p:cNvSpPr/>
          <p:nvPr/>
        </p:nvSpPr>
        <p:spPr>
          <a:xfrm>
            <a:off x="6876288" y="2907792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Partial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0"/>
          <p:cNvSpPr/>
          <p:nvPr/>
        </p:nvSpPr>
        <p:spPr>
          <a:xfrm>
            <a:off x="457200" y="3392424"/>
            <a:ext cx="18288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10"/>
          <p:cNvSpPr/>
          <p:nvPr/>
        </p:nvSpPr>
        <p:spPr>
          <a:xfrm>
            <a:off x="457200" y="3392424"/>
            <a:ext cx="18288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KES 300/mo pricing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0"/>
          <p:cNvSpPr/>
          <p:nvPr/>
        </p:nvSpPr>
        <p:spPr>
          <a:xfrm>
            <a:off x="2313432" y="3392424"/>
            <a:ext cx="1737360" cy="420624"/>
          </a:xfrm>
          <a:prstGeom prst="rect">
            <a:avLst/>
          </a:prstGeom>
          <a:solidFill>
            <a:srgbClr val="E8F7EE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10"/>
          <p:cNvSpPr/>
          <p:nvPr/>
        </p:nvSpPr>
        <p:spPr>
          <a:xfrm>
            <a:off x="2313432" y="3392424"/>
            <a:ext cx="17373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0"/>
          <p:cNvSpPr/>
          <p:nvPr/>
        </p:nvSpPr>
        <p:spPr>
          <a:xfrm>
            <a:off x="4078224" y="3392424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10"/>
          <p:cNvSpPr/>
          <p:nvPr/>
        </p:nvSpPr>
        <p:spPr>
          <a:xfrm>
            <a:off x="4078224" y="3392424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Free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0"/>
          <p:cNvSpPr/>
          <p:nvPr/>
        </p:nvSpPr>
        <p:spPr>
          <a:xfrm>
            <a:off x="5477256" y="3392424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0"/>
          <p:cNvSpPr/>
          <p:nvPr/>
        </p:nvSpPr>
        <p:spPr>
          <a:xfrm>
            <a:off x="5477256" y="3392424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Free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0"/>
          <p:cNvSpPr/>
          <p:nvPr/>
        </p:nvSpPr>
        <p:spPr>
          <a:xfrm>
            <a:off x="6876288" y="3392424"/>
            <a:ext cx="1371600" cy="420624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10"/>
          <p:cNvSpPr/>
          <p:nvPr/>
        </p:nvSpPr>
        <p:spPr>
          <a:xfrm>
            <a:off x="6876288" y="3392424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KES 2,000+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0"/>
          <p:cNvSpPr/>
          <p:nvPr/>
        </p:nvSpPr>
        <p:spPr>
          <a:xfrm>
            <a:off x="457200" y="3877056"/>
            <a:ext cx="18288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10"/>
          <p:cNvSpPr/>
          <p:nvPr/>
        </p:nvSpPr>
        <p:spPr>
          <a:xfrm>
            <a:off x="457200" y="3877056"/>
            <a:ext cx="18288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Swahili + English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0"/>
          <p:cNvSpPr/>
          <p:nvPr/>
        </p:nvSpPr>
        <p:spPr>
          <a:xfrm>
            <a:off x="2313432" y="3877056"/>
            <a:ext cx="1737360" cy="420624"/>
          </a:xfrm>
          <a:prstGeom prst="rect">
            <a:avLst/>
          </a:prstGeom>
          <a:solidFill>
            <a:srgbClr val="E8F7EE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10"/>
          <p:cNvSpPr/>
          <p:nvPr/>
        </p:nvSpPr>
        <p:spPr>
          <a:xfrm>
            <a:off x="2313432" y="3877056"/>
            <a:ext cx="17373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0"/>
          <p:cNvSpPr/>
          <p:nvPr/>
        </p:nvSpPr>
        <p:spPr>
          <a:xfrm>
            <a:off x="4078224" y="3877056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10"/>
          <p:cNvSpPr/>
          <p:nvPr/>
        </p:nvSpPr>
        <p:spPr>
          <a:xfrm>
            <a:off x="4078224" y="3877056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English only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0"/>
          <p:cNvSpPr/>
          <p:nvPr/>
        </p:nvSpPr>
        <p:spPr>
          <a:xfrm>
            <a:off x="5477256" y="3877056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10"/>
          <p:cNvSpPr/>
          <p:nvPr/>
        </p:nvSpPr>
        <p:spPr>
          <a:xfrm>
            <a:off x="5477256" y="3877056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0"/>
          <p:cNvSpPr/>
          <p:nvPr/>
        </p:nvSpPr>
        <p:spPr>
          <a:xfrm>
            <a:off x="6876288" y="3877056"/>
            <a:ext cx="1371600" cy="420624"/>
          </a:xfrm>
          <a:prstGeom prst="rect">
            <a:avLst/>
          </a:prstGeom>
          <a:solidFill>
            <a:srgbClr val="F4F9F1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10"/>
          <p:cNvSpPr/>
          <p:nvPr/>
        </p:nvSpPr>
        <p:spPr>
          <a:xfrm>
            <a:off x="6876288" y="3877056"/>
            <a:ext cx="1371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2626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DC2626"/>
                </a:solidFill>
                <a:latin typeface="Calibri"/>
                <a:ea typeface="Calibri"/>
                <a:cs typeface="Calibri"/>
                <a:sym typeface="Calibri"/>
              </a:rPr>
              <a:t>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0"/>
          <p:cNvSpPr/>
          <p:nvPr/>
        </p:nvSpPr>
        <p:spPr>
          <a:xfrm>
            <a:off x="448698" y="4489062"/>
            <a:ext cx="82296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Our moat: CBC specificity + offline-first + East African payment rails. No one is building this combination.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0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0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B1C"/>
        </a:solidFill>
      </p:bgPr>
    </p:bg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1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88" name="Google Shape;38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65760"/>
            <a:ext cx="164592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Google Shape;389;p11"/>
          <p:cNvSpPr/>
          <p:nvPr/>
        </p:nvSpPr>
        <p:spPr>
          <a:xfrm>
            <a:off x="457200" y="1783080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SomaVilivyo is already happening.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1"/>
          <p:cNvSpPr/>
          <p:nvPr/>
        </p:nvSpPr>
        <p:spPr>
          <a:xfrm>
            <a:off x="457200" y="2331720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This investment accelerates what's inevitable.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1"/>
          <p:cNvSpPr/>
          <p:nvPr/>
        </p:nvSpPr>
        <p:spPr>
          <a:xfrm>
            <a:off x="465702" y="3017520"/>
            <a:ext cx="77724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70 students. 380 courses. KES 300 price point validated.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Tonee Ndungu advising. Platform live. Ask: $3,000 revenue share.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1"/>
          <p:cNvSpPr/>
          <p:nvPr/>
        </p:nvSpPr>
        <p:spPr>
          <a:xfrm>
            <a:off x="457200" y="3931920"/>
            <a:ext cx="2651760" cy="54864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11"/>
          <p:cNvSpPr/>
          <p:nvPr/>
        </p:nvSpPr>
        <p:spPr>
          <a:xfrm>
            <a:off x="457200" y="3931920"/>
            <a:ext cx="26517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somavilivyo.com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1"/>
          <p:cNvSpPr/>
          <p:nvPr/>
        </p:nvSpPr>
        <p:spPr>
          <a:xfrm>
            <a:off x="3246120" y="3931920"/>
            <a:ext cx="2926080" cy="548640"/>
          </a:xfrm>
          <a:prstGeom prst="rect">
            <a:avLst/>
          </a:prstGeom>
          <a:solidFill>
            <a:srgbClr val="0F4D26"/>
          </a:solidFill>
          <a:ln cap="flat" cmpd="sng" w="12700">
            <a:solidFill>
              <a:srgbClr val="0F4D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11"/>
          <p:cNvSpPr/>
          <p:nvPr/>
        </p:nvSpPr>
        <p:spPr>
          <a:xfrm>
            <a:off x="3246120" y="3931920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info@somavilivyo.com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1"/>
          <p:cNvSpPr/>
          <p:nvPr/>
        </p:nvSpPr>
        <p:spPr>
          <a:xfrm>
            <a:off x="6309360" y="3931920"/>
            <a:ext cx="2377440" cy="548640"/>
          </a:xfrm>
          <a:prstGeom prst="rect">
            <a:avLst/>
          </a:prstGeom>
          <a:solidFill>
            <a:srgbClr val="0F4D26"/>
          </a:solidFill>
          <a:ln cap="flat" cmpd="sng" w="12700">
            <a:solidFill>
              <a:srgbClr val="0F4D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11"/>
          <p:cNvSpPr/>
          <p:nvPr/>
        </p:nvSpPr>
        <p:spPr>
          <a:xfrm>
            <a:off x="6309360" y="3931920"/>
            <a:ext cx="23774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+254 778 368 909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1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  ·  Fredrick Kariuki &amp; Axel Karambizi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2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12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ROADMAP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07" name="Google Shape;40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Google Shape;408;p12"/>
          <p:cNvSpPr/>
          <p:nvPr/>
        </p:nvSpPr>
        <p:spPr>
          <a:xfrm>
            <a:off x="457200" y="56692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From $3,000 to $276K ARR.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Here's the 12-Month Plan.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2"/>
          <p:cNvSpPr/>
          <p:nvPr/>
        </p:nvSpPr>
        <p:spPr>
          <a:xfrm>
            <a:off x="457200" y="1600200"/>
            <a:ext cx="2011680" cy="301752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12"/>
          <p:cNvSpPr/>
          <p:nvPr/>
        </p:nvSpPr>
        <p:spPr>
          <a:xfrm>
            <a:off x="457200" y="1600200"/>
            <a:ext cx="2011680" cy="64008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2"/>
          <p:cNvSpPr/>
          <p:nvPr/>
        </p:nvSpPr>
        <p:spPr>
          <a:xfrm>
            <a:off x="548640" y="1709928"/>
            <a:ext cx="18288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Month 1–2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2"/>
          <p:cNvSpPr/>
          <p:nvPr/>
        </p:nvSpPr>
        <p:spPr>
          <a:xfrm>
            <a:off x="548640" y="1947672"/>
            <a:ext cx="18288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Platform Rebuild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2"/>
          <p:cNvSpPr/>
          <p:nvPr/>
        </p:nvSpPr>
        <p:spPr>
          <a:xfrm>
            <a:off x="548640" y="2350008"/>
            <a:ext cx="1828800" cy="27432"/>
          </a:xfrm>
          <a:prstGeom prst="rect">
            <a:avLst/>
          </a:prstGeom>
          <a:solidFill>
            <a:srgbClr val="CCDDCC"/>
          </a:solidFill>
          <a:ln cap="flat" cmpd="sng" w="12700">
            <a:solidFill>
              <a:srgbClr val="CCDD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2"/>
          <p:cNvSpPr/>
          <p:nvPr/>
        </p:nvSpPr>
        <p:spPr>
          <a:xfrm>
            <a:off x="548640" y="2441448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Atomiq team delivers full frontend + backend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2"/>
          <p:cNvSpPr/>
          <p:nvPr/>
        </p:nvSpPr>
        <p:spPr>
          <a:xfrm>
            <a:off x="548640" y="2916936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Admin dashboard + payment reconciliation live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2"/>
          <p:cNvSpPr/>
          <p:nvPr/>
        </p:nvSpPr>
        <p:spPr>
          <a:xfrm>
            <a:off x="548640" y="3392424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M-Pesa STK Push integrated for KES 300 billing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2"/>
          <p:cNvSpPr/>
          <p:nvPr/>
        </p:nvSpPr>
        <p:spPr>
          <a:xfrm>
            <a:off x="530352" y="4142232"/>
            <a:ext cx="1865376" cy="384048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2"/>
          <p:cNvSpPr/>
          <p:nvPr/>
        </p:nvSpPr>
        <p:spPr>
          <a:xfrm>
            <a:off x="548640" y="4142232"/>
            <a:ext cx="1865376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Target: 200 paying students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2"/>
          <p:cNvSpPr/>
          <p:nvPr/>
        </p:nvSpPr>
        <p:spPr>
          <a:xfrm>
            <a:off x="2633472" y="1600200"/>
            <a:ext cx="2011680" cy="301752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12"/>
          <p:cNvSpPr/>
          <p:nvPr/>
        </p:nvSpPr>
        <p:spPr>
          <a:xfrm>
            <a:off x="2633472" y="1600200"/>
            <a:ext cx="2011680" cy="6400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2"/>
          <p:cNvSpPr/>
          <p:nvPr/>
        </p:nvSpPr>
        <p:spPr>
          <a:xfrm>
            <a:off x="2724912" y="1709928"/>
            <a:ext cx="18288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Month 3–5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2"/>
          <p:cNvSpPr/>
          <p:nvPr/>
        </p:nvSpPr>
        <p:spPr>
          <a:xfrm>
            <a:off x="2724912" y="1947672"/>
            <a:ext cx="18288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B2C Growth Sprint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2"/>
          <p:cNvSpPr/>
          <p:nvPr/>
        </p:nvSpPr>
        <p:spPr>
          <a:xfrm>
            <a:off x="2724912" y="2350008"/>
            <a:ext cx="1828800" cy="27432"/>
          </a:xfrm>
          <a:prstGeom prst="rect">
            <a:avLst/>
          </a:prstGeom>
          <a:solidFill>
            <a:srgbClr val="CCDDCC"/>
          </a:solidFill>
          <a:ln cap="flat" cmpd="sng" w="12700">
            <a:solidFill>
              <a:srgbClr val="CCDD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2"/>
          <p:cNvSpPr/>
          <p:nvPr/>
        </p:nvSpPr>
        <p:spPr>
          <a:xfrm>
            <a:off x="2724912" y="2441448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School WhatsApp groups + TUKO press campaign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2"/>
          <p:cNvSpPr/>
          <p:nvPr/>
        </p:nvSpPr>
        <p:spPr>
          <a:xfrm>
            <a:off x="2724912" y="2916936"/>
            <a:ext cx="18288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Hummingbird Publishers co-marketing MOU activated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2"/>
          <p:cNvSpPr/>
          <p:nvPr/>
        </p:nvSpPr>
        <p:spPr>
          <a:xfrm>
            <a:off x="2724912" y="3392424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Referral loop: 1 student → 3 classmates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2"/>
          <p:cNvSpPr/>
          <p:nvPr/>
        </p:nvSpPr>
        <p:spPr>
          <a:xfrm>
            <a:off x="2706624" y="4142232"/>
            <a:ext cx="1865376" cy="384048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12"/>
          <p:cNvSpPr/>
          <p:nvPr/>
        </p:nvSpPr>
        <p:spPr>
          <a:xfrm>
            <a:off x="2724912" y="4142232"/>
            <a:ext cx="1865376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Target: 1,000 paying students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2"/>
          <p:cNvSpPr/>
          <p:nvPr/>
        </p:nvSpPr>
        <p:spPr>
          <a:xfrm>
            <a:off x="4809744" y="1600200"/>
            <a:ext cx="2011680" cy="301752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12"/>
          <p:cNvSpPr/>
          <p:nvPr/>
        </p:nvSpPr>
        <p:spPr>
          <a:xfrm>
            <a:off x="4809744" y="1600200"/>
            <a:ext cx="2011680" cy="64008"/>
          </a:xfrm>
          <a:prstGeom prst="rect">
            <a:avLst/>
          </a:prstGeom>
          <a:solidFill>
            <a:srgbClr val="2E8B57"/>
          </a:solidFill>
          <a:ln cap="flat" cmpd="sng" w="12700">
            <a:solidFill>
              <a:srgbClr val="2E8B5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12"/>
          <p:cNvSpPr/>
          <p:nvPr/>
        </p:nvSpPr>
        <p:spPr>
          <a:xfrm>
            <a:off x="4901184" y="1709928"/>
            <a:ext cx="18288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8B57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2E8B57"/>
                </a:solidFill>
                <a:latin typeface="Calibri"/>
                <a:ea typeface="Calibri"/>
                <a:cs typeface="Calibri"/>
                <a:sym typeface="Calibri"/>
              </a:rPr>
              <a:t>Month 6–9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12"/>
          <p:cNvSpPr/>
          <p:nvPr/>
        </p:nvSpPr>
        <p:spPr>
          <a:xfrm>
            <a:off x="4901184" y="1947672"/>
            <a:ext cx="18288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School Subscriptions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2"/>
          <p:cNvSpPr/>
          <p:nvPr/>
        </p:nvSpPr>
        <p:spPr>
          <a:xfrm>
            <a:off x="4901184" y="2350008"/>
            <a:ext cx="1828800" cy="27432"/>
          </a:xfrm>
          <a:prstGeom prst="rect">
            <a:avLst/>
          </a:prstGeom>
          <a:solidFill>
            <a:srgbClr val="CCDDCC"/>
          </a:solidFill>
          <a:ln cap="flat" cmpd="sng" w="12700">
            <a:solidFill>
              <a:srgbClr val="CCDD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12"/>
          <p:cNvSpPr/>
          <p:nvPr/>
        </p:nvSpPr>
        <p:spPr>
          <a:xfrm>
            <a:off x="4901184" y="2441448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Launch KES 5,000 / 20-student school bundle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2"/>
          <p:cNvSpPr/>
          <p:nvPr/>
        </p:nvSpPr>
        <p:spPr>
          <a:xfrm>
            <a:off x="4901184" y="2916936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Pilot 10 schools in Nairobi + Nakuru counties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2"/>
          <p:cNvSpPr/>
          <p:nvPr/>
        </p:nvSpPr>
        <p:spPr>
          <a:xfrm>
            <a:off x="4901184" y="3392424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Teacher dashboard for progress tracking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2"/>
          <p:cNvSpPr/>
          <p:nvPr/>
        </p:nvSpPr>
        <p:spPr>
          <a:xfrm>
            <a:off x="4882896" y="4142232"/>
            <a:ext cx="1865376" cy="384048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12"/>
          <p:cNvSpPr/>
          <p:nvPr/>
        </p:nvSpPr>
        <p:spPr>
          <a:xfrm>
            <a:off x="4901184" y="4142232"/>
            <a:ext cx="1865376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Target: 3,000 students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2"/>
          <p:cNvSpPr/>
          <p:nvPr/>
        </p:nvSpPr>
        <p:spPr>
          <a:xfrm>
            <a:off x="6986016" y="1600200"/>
            <a:ext cx="2011680" cy="301752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12"/>
          <p:cNvSpPr/>
          <p:nvPr/>
        </p:nvSpPr>
        <p:spPr>
          <a:xfrm>
            <a:off x="6986016" y="1600200"/>
            <a:ext cx="2011680" cy="64008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12"/>
          <p:cNvSpPr/>
          <p:nvPr/>
        </p:nvSpPr>
        <p:spPr>
          <a:xfrm>
            <a:off x="7077456" y="1709928"/>
            <a:ext cx="18288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Month 10–12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2"/>
          <p:cNvSpPr/>
          <p:nvPr/>
        </p:nvSpPr>
        <p:spPr>
          <a:xfrm>
            <a:off x="7077456" y="1947672"/>
            <a:ext cx="18288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County Licensing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2"/>
          <p:cNvSpPr/>
          <p:nvPr/>
        </p:nvSpPr>
        <p:spPr>
          <a:xfrm>
            <a:off x="7077456" y="2350008"/>
            <a:ext cx="1828800" cy="27432"/>
          </a:xfrm>
          <a:prstGeom prst="rect">
            <a:avLst/>
          </a:prstGeom>
          <a:solidFill>
            <a:srgbClr val="CCDDCC"/>
          </a:solidFill>
          <a:ln cap="flat" cmpd="sng" w="12700">
            <a:solidFill>
              <a:srgbClr val="CCDD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12"/>
          <p:cNvSpPr/>
          <p:nvPr/>
        </p:nvSpPr>
        <p:spPr>
          <a:xfrm>
            <a:off x="7077456" y="2441448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Pitch County Education Directorates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2"/>
          <p:cNvSpPr/>
          <p:nvPr/>
        </p:nvSpPr>
        <p:spPr>
          <a:xfrm>
            <a:off x="7077456" y="2916936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Institutional licensing at KES 50K / county cluster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2"/>
          <p:cNvSpPr/>
          <p:nvPr/>
        </p:nvSpPr>
        <p:spPr>
          <a:xfrm>
            <a:off x="7077456" y="3392424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· Seed round fundraise ($150K–$300K)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2"/>
          <p:cNvSpPr/>
          <p:nvPr/>
        </p:nvSpPr>
        <p:spPr>
          <a:xfrm>
            <a:off x="7059168" y="4142232"/>
            <a:ext cx="1865376" cy="384048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2"/>
          <p:cNvSpPr/>
          <p:nvPr/>
        </p:nvSpPr>
        <p:spPr>
          <a:xfrm>
            <a:off x="7077456" y="4142232"/>
            <a:ext cx="1865376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Target: 10,000 students · $276K ARR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2"/>
          <p:cNvSpPr/>
          <p:nvPr/>
        </p:nvSpPr>
        <p:spPr>
          <a:xfrm>
            <a:off x="2468880" y="2743200"/>
            <a:ext cx="164592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2"/>
          <p:cNvSpPr/>
          <p:nvPr/>
        </p:nvSpPr>
        <p:spPr>
          <a:xfrm>
            <a:off x="4645152" y="2743200"/>
            <a:ext cx="164592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2"/>
          <p:cNvSpPr/>
          <p:nvPr/>
        </p:nvSpPr>
        <p:spPr>
          <a:xfrm>
            <a:off x="6821424" y="2743200"/>
            <a:ext cx="164592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2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2"/>
          <p:cNvSpPr/>
          <p:nvPr/>
        </p:nvSpPr>
        <p:spPr>
          <a:xfrm>
            <a:off x="457200" y="4736599"/>
            <a:ext cx="82296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Revenue-share repayment begins at Month 3  ·  Full repayment projected by Month 8 at 1,000 students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1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2"/>
          <p:cNvSpPr/>
          <p:nvPr/>
        </p:nvSpPr>
        <p:spPr>
          <a:xfrm>
            <a:off x="4271562" y="292644"/>
            <a:ext cx="1865400" cy="38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850"/>
              <a:buFont typeface="Calibri"/>
              <a:buNone/>
            </a:pPr>
            <a:r>
              <a:rPr b="1" i="1" lang="en-US" sz="850">
                <a:solidFill>
                  <a:srgbClr val="E06666"/>
                </a:solidFill>
                <a:latin typeface="Calibri"/>
                <a:ea typeface="Calibri"/>
                <a:cs typeface="Calibri"/>
                <a:sym typeface="Calibri"/>
              </a:rPr>
              <a:t>"Months" indicate cumulative holiday time, not calendar months. 1 Roadmap Month = 31 school holiday days.</a:t>
            </a:r>
            <a:endParaRPr b="0" i="1" sz="850" u="none" cap="none" strike="noStrike">
              <a:solidFill>
                <a:srgbClr val="E0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2"/>
          <p:cNvSpPr txBox="1"/>
          <p:nvPr/>
        </p:nvSpPr>
        <p:spPr>
          <a:xfrm>
            <a:off x="608150" y="37226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Start Date:</a:t>
            </a:r>
            <a:r>
              <a:rPr lang="en-US" sz="700">
                <a:solidFill>
                  <a:srgbClr val="DC2626"/>
                </a:solidFill>
              </a:rPr>
              <a:t> April 7, 2026</a:t>
            </a:r>
            <a:endParaRPr sz="700">
              <a:solidFill>
                <a:srgbClr val="DC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End Date:</a:t>
            </a:r>
            <a:r>
              <a:rPr lang="en-US" sz="700">
                <a:solidFill>
                  <a:srgbClr val="DC2626"/>
                </a:solidFill>
              </a:rPr>
              <a:t> ~November 14, 2026</a:t>
            </a:r>
            <a:endParaRPr sz="700">
              <a:solidFill>
                <a:srgbClr val="DC2626"/>
              </a:solidFill>
            </a:endParaRPr>
          </a:p>
        </p:txBody>
      </p:sp>
      <p:sp>
        <p:nvSpPr>
          <p:cNvPr id="458" name="Google Shape;458;p12"/>
          <p:cNvSpPr txBox="1"/>
          <p:nvPr/>
        </p:nvSpPr>
        <p:spPr>
          <a:xfrm>
            <a:off x="2706625" y="37226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Start Date:</a:t>
            </a:r>
            <a:r>
              <a:rPr lang="en-US" sz="700">
                <a:solidFill>
                  <a:srgbClr val="DC2626"/>
                </a:solidFill>
              </a:rPr>
              <a:t> ~November 15, 2026</a:t>
            </a:r>
            <a:endParaRPr sz="700">
              <a:solidFill>
                <a:srgbClr val="DC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End Date:</a:t>
            </a:r>
            <a:r>
              <a:rPr lang="en-US" sz="700">
                <a:solidFill>
                  <a:srgbClr val="DC2626"/>
                </a:solidFill>
              </a:rPr>
              <a:t> ~August 19, 2027</a:t>
            </a:r>
            <a:endParaRPr sz="700">
              <a:solidFill>
                <a:srgbClr val="DC2626"/>
              </a:solidFill>
            </a:endParaRPr>
          </a:p>
        </p:txBody>
      </p:sp>
      <p:sp>
        <p:nvSpPr>
          <p:cNvPr id="459" name="Google Shape;459;p12"/>
          <p:cNvSpPr txBox="1"/>
          <p:nvPr/>
        </p:nvSpPr>
        <p:spPr>
          <a:xfrm>
            <a:off x="4901175" y="37072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Start Date:</a:t>
            </a:r>
            <a:r>
              <a:rPr lang="en-US" sz="700">
                <a:solidFill>
                  <a:srgbClr val="DC2626"/>
                </a:solidFill>
              </a:rPr>
              <a:t> ~August 20, 2027</a:t>
            </a:r>
            <a:endParaRPr sz="700">
              <a:solidFill>
                <a:srgbClr val="DC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End Date:</a:t>
            </a:r>
            <a:r>
              <a:rPr lang="en-US" sz="700">
                <a:solidFill>
                  <a:srgbClr val="DC2626"/>
                </a:solidFill>
              </a:rPr>
              <a:t> ~November 20, 2027</a:t>
            </a:r>
            <a:endParaRPr sz="700">
              <a:solidFill>
                <a:srgbClr val="DC2626"/>
              </a:solidFill>
            </a:endParaRPr>
          </a:p>
        </p:txBody>
      </p:sp>
      <p:sp>
        <p:nvSpPr>
          <p:cNvPr id="460" name="Google Shape;460;p12"/>
          <p:cNvSpPr txBox="1"/>
          <p:nvPr/>
        </p:nvSpPr>
        <p:spPr>
          <a:xfrm>
            <a:off x="7059175" y="36861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Start Date:</a:t>
            </a:r>
            <a:r>
              <a:rPr lang="en-US" sz="700">
                <a:solidFill>
                  <a:srgbClr val="DC2626"/>
                </a:solidFill>
              </a:rPr>
              <a:t> ~November 21, 2027</a:t>
            </a:r>
            <a:endParaRPr sz="700">
              <a:solidFill>
                <a:srgbClr val="DC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C2626"/>
                </a:solidFill>
              </a:rPr>
              <a:t>End Date:</a:t>
            </a:r>
            <a:r>
              <a:rPr lang="en-US" sz="700">
                <a:solidFill>
                  <a:srgbClr val="DC2626"/>
                </a:solidFill>
              </a:rPr>
              <a:t> ~January 21, 2028</a:t>
            </a:r>
            <a:endParaRPr sz="700">
              <a:solidFill>
                <a:srgbClr val="DC262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THE PROBLEM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8" name="Google Shape;3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"/>
          <p:cNvSpPr/>
          <p:nvPr/>
        </p:nvSpPr>
        <p:spPr>
          <a:xfrm>
            <a:off x="457200" y="566928"/>
            <a:ext cx="512064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Kamau Studies Hard.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The System Fails Him.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457200" y="1691640"/>
            <a:ext cx="5120640" cy="1417320"/>
          </a:xfrm>
          <a:prstGeom prst="rect">
            <a:avLst/>
          </a:prstGeom>
          <a:solidFill>
            <a:srgbClr val="E8F4EE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457200" y="1691640"/>
            <a:ext cx="64008" cy="1417320"/>
          </a:xfrm>
          <a:prstGeom prst="rect">
            <a:avLst/>
          </a:prstGeom>
          <a:solidFill>
            <a:srgbClr val="2E8B57"/>
          </a:solidFill>
          <a:ln cap="flat" cmpd="sng" w="12700">
            <a:solidFill>
              <a:srgbClr val="2E8B5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621792" y="1783080"/>
            <a:ext cx="475488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Kamau is a </a:t>
            </a:r>
            <a:r>
              <a:rPr lang="en-US" sz="115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Grade 9</a:t>
            </a:r>
            <a:r>
              <a:rPr b="0" i="0" lang="en-US" sz="11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 student in Nairobi. His Chemistry teacher has 65 students in the class. His school has </a:t>
            </a:r>
            <a:r>
              <a:rPr lang="en-US" sz="115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only 7</a:t>
            </a:r>
            <a:r>
              <a:rPr b="0" i="0" lang="en-US" sz="11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 shared textbooks for the whole Form. He failed his mid-term not because he didn't study — but because there was no way to study effectively. He's one of 2.3 million Kenyan secondary a</a:t>
            </a:r>
            <a:r>
              <a:rPr lang="en-US" sz="115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nd primary school </a:t>
            </a:r>
            <a:r>
              <a:rPr b="0" i="0" lang="en-US" sz="11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students in the same position.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5943600" y="502920"/>
            <a:ext cx="2834640" cy="123444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5943600" y="502920"/>
            <a:ext cx="64008" cy="123444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6071616" y="594360"/>
            <a:ext cx="26517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2.3M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6071616" y="1194206"/>
            <a:ext cx="2651760" cy="345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Secondary students in Kenya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6071616" y="1465783"/>
            <a:ext cx="265176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With no personalised learning tool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5943600" y="1874520"/>
            <a:ext cx="2834640" cy="123444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5943600" y="1874520"/>
            <a:ext cx="64008" cy="123444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6071616" y="1965960"/>
            <a:ext cx="26517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78%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6071616" y="2565806"/>
            <a:ext cx="2651760" cy="345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Teachers lack CBC practice tools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6071616" y="2837383"/>
            <a:ext cx="265176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KICD survey — curriculum still new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5943600" y="3246120"/>
            <a:ext cx="2834640" cy="123444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5943600" y="3246120"/>
            <a:ext cx="64008" cy="123444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6071616" y="3337560"/>
            <a:ext cx="26517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KES 300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6071616" y="3937406"/>
            <a:ext cx="2651760" cy="345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Monthly family spend on tuition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6071616" y="4208983"/>
            <a:ext cx="265176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Per subject in Nairobi suburbs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457200" y="3246120"/>
            <a:ext cx="5120640" cy="822960"/>
          </a:xfrm>
          <a:prstGeom prst="rect">
            <a:avLst/>
          </a:prstGeom>
          <a:solidFill>
            <a:srgbClr val="0A3B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594360" y="3291840"/>
            <a:ext cx="484632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CBC creates Grade 6 &amp; Grade 9 transition gates.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Parents are anxious. Teachers are unprepared. No platform is built for this.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B1C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WHY NOW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9" name="Google Shape;6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"/>
          <p:cNvSpPr/>
          <p:nvPr/>
        </p:nvSpPr>
        <p:spPr>
          <a:xfrm>
            <a:off x="457200" y="566928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CBC Window Is Open.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And It Won't Stay Open Long.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457200" y="1783080"/>
            <a:ext cx="4023360" cy="11430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"/>
          <p:cNvSpPr/>
          <p:nvPr/>
        </p:nvSpPr>
        <p:spPr>
          <a:xfrm>
            <a:off x="457200" y="1783080"/>
            <a:ext cx="64008" cy="11430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"/>
          <p:cNvSpPr/>
          <p:nvPr/>
        </p:nvSpPr>
        <p:spPr>
          <a:xfrm>
            <a:off x="594360" y="1856232"/>
            <a:ext cx="457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1097280" y="1874520"/>
            <a:ext cx="3246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CBC is 3 years old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594360" y="2240280"/>
            <a:ext cx="37490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No past papers. No proven revision tools. No dominant platform. The curriculum vacuum is real and current.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4846320" y="1783080"/>
            <a:ext cx="4023360" cy="11430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3"/>
          <p:cNvSpPr/>
          <p:nvPr/>
        </p:nvSpPr>
        <p:spPr>
          <a:xfrm>
            <a:off x="4846320" y="1783080"/>
            <a:ext cx="64008" cy="11430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/>
          <p:nvPr/>
        </p:nvSpPr>
        <p:spPr>
          <a:xfrm>
            <a:off x="4983480" y="1856232"/>
            <a:ext cx="457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5486400" y="1874520"/>
            <a:ext cx="3246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Grade 9 anxiety is peaking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4983480" y="2240280"/>
            <a:ext cx="37490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Students moving to Senior School in 2026-2027 have NO benchmarks. Parents are paying for anything that helps.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457200" y="3108960"/>
            <a:ext cx="4023360" cy="11430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3"/>
          <p:cNvSpPr/>
          <p:nvPr/>
        </p:nvSpPr>
        <p:spPr>
          <a:xfrm>
            <a:off x="457200" y="3108960"/>
            <a:ext cx="64008" cy="11430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3"/>
          <p:cNvSpPr/>
          <p:nvPr/>
        </p:nvSpPr>
        <p:spPr>
          <a:xfrm>
            <a:off x="594360" y="3182112"/>
            <a:ext cx="457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1097280" y="3200400"/>
            <a:ext cx="3246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AI is finally affordable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594360" y="3566160"/>
            <a:ext cx="37490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Groq + Llama 3.1 = $0.40/student marginal cost. Two years ago this was impossible at this price point.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4846320" y="3108960"/>
            <a:ext cx="4023360" cy="11430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3"/>
          <p:cNvSpPr/>
          <p:nvPr/>
        </p:nvSpPr>
        <p:spPr>
          <a:xfrm>
            <a:off x="4846320" y="3108960"/>
            <a:ext cx="64008" cy="11430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"/>
          <p:cNvSpPr/>
          <p:nvPr/>
        </p:nvSpPr>
        <p:spPr>
          <a:xfrm>
            <a:off x="4983480" y="3182112"/>
            <a:ext cx="457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5486400" y="3200400"/>
            <a:ext cx="3246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No one is building this locally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4983480" y="3566160"/>
            <a:ext cx="37490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Khan Academy is US-aligned. Google Learn Your Way is too generic. SomaVilivyo is the only CBC-native AI platform.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THE SOLUTION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0" name="Google Shape;10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4"/>
          <p:cNvSpPr/>
          <p:nvPr/>
        </p:nvSpPr>
        <p:spPr>
          <a:xfrm>
            <a:off x="457200" y="566928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Kamau — Transformed.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457200" y="1261875"/>
            <a:ext cx="3931800" cy="1452600"/>
          </a:xfrm>
          <a:prstGeom prst="rect">
            <a:avLst/>
          </a:prstGeom>
          <a:solidFill>
            <a:srgbClr val="FCF0F0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"/>
          <p:cNvSpPr/>
          <p:nvPr/>
        </p:nvSpPr>
        <p:spPr>
          <a:xfrm>
            <a:off x="594360" y="1325880"/>
            <a:ext cx="1371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594360" y="1664208"/>
            <a:ext cx="3657600" cy="86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Shares textbook with 64 classmates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Zero personalised practice questions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Teacher cannot track his progress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Failing Chemistry mid-term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4754875" y="1261875"/>
            <a:ext cx="3931800" cy="1452600"/>
          </a:xfrm>
          <a:prstGeom prst="rect">
            <a:avLst/>
          </a:prstGeom>
          <a:solidFill>
            <a:srgbClr val="EEF7F0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"/>
          <p:cNvSpPr/>
          <p:nvPr/>
        </p:nvSpPr>
        <p:spPr>
          <a:xfrm>
            <a:off x="4892040" y="1325880"/>
            <a:ext cx="1371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8B57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2E8B57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4892040" y="1664208"/>
            <a:ext cx="36576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Generates CBC-aligned courses in 2 mins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Unlimited practice questions, any topic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24/7 AI tutor on KES 300/mo</a:t>
            </a:r>
            <a:b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23% average grade improvement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4297680" y="1828800"/>
            <a:ext cx="548640" cy="41148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297680" y="1828800"/>
            <a:ext cx="548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457200" y="2834640"/>
            <a:ext cx="2011680" cy="10515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"/>
          <p:cNvSpPr/>
          <p:nvPr/>
        </p:nvSpPr>
        <p:spPr>
          <a:xfrm>
            <a:off x="457200" y="2834640"/>
            <a:ext cx="2011680" cy="54864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/>
          <p:nvPr/>
        </p:nvSpPr>
        <p:spPr>
          <a:xfrm>
            <a:off x="548640" y="29443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AI Course Generator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548640" y="327355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CBC-aligned, 11 templates, 2 mins to full lesson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2606040" y="2834640"/>
            <a:ext cx="2011680" cy="10515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>
            <a:off x="2606040" y="2834640"/>
            <a:ext cx="2011680" cy="54864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"/>
          <p:cNvSpPr/>
          <p:nvPr/>
        </p:nvSpPr>
        <p:spPr>
          <a:xfrm>
            <a:off x="2697480" y="29443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Question Library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2697480" y="327355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Unlimited practice Qs, CBC performance levels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4754880" y="2834640"/>
            <a:ext cx="2011680" cy="10515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"/>
          <p:cNvSpPr/>
          <p:nvPr/>
        </p:nvSpPr>
        <p:spPr>
          <a:xfrm>
            <a:off x="4754880" y="2834640"/>
            <a:ext cx="2011680" cy="54864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4846320" y="29443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24/7 AI Tutor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4846320" y="327355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Knows your course, answers at 11pm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6903720" y="2834640"/>
            <a:ext cx="2011680" cy="10515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6903720" y="2834640"/>
            <a:ext cx="2011680" cy="54864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"/>
          <p:cNvSpPr/>
          <p:nvPr/>
        </p:nvSpPr>
        <p:spPr>
          <a:xfrm>
            <a:off x="6995160" y="29443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PDF Export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6995160" y="327355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Download &amp; study offline, no data needed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57200" y="4005072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Platform live at somavilivyo.com — 70 active students, 380+ courses generated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TRACTION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36" name="Google Shape;13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457200" y="56692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Already Working.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Before This Funding.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457200" y="1554480"/>
            <a:ext cx="1920240" cy="132588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457200" y="1554480"/>
            <a:ext cx="64008" cy="132588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585216" y="1645920"/>
            <a:ext cx="1737360" cy="6629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70+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585216" y="2296973"/>
            <a:ext cx="1737360" cy="3712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Active Students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585216" y="2588666"/>
            <a:ext cx="1737360" cy="2651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Organic — no paid marketing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2633472" y="1554480"/>
            <a:ext cx="1920240" cy="132588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"/>
          <p:cNvSpPr/>
          <p:nvPr/>
        </p:nvSpPr>
        <p:spPr>
          <a:xfrm>
            <a:off x="2633472" y="1554480"/>
            <a:ext cx="64008" cy="132588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2761488" y="1645920"/>
            <a:ext cx="1737360" cy="6629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380+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2761488" y="2296973"/>
            <a:ext cx="1737360" cy="3712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Courses Generated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2761488" y="2588666"/>
            <a:ext cx="1737360" cy="2651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CBC-aligned content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4809744" y="1554480"/>
            <a:ext cx="1920240" cy="132588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4809744" y="1554480"/>
            <a:ext cx="64008" cy="132588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4937760" y="1645920"/>
            <a:ext cx="1737360" cy="6629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23%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4937760" y="2296973"/>
            <a:ext cx="1737360" cy="3712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Grade Improvement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4937760" y="2588666"/>
            <a:ext cx="1737360" cy="2651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Avg across pilot students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6986016" y="1554480"/>
            <a:ext cx="1920240" cy="132588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"/>
          <p:cNvSpPr/>
          <p:nvPr/>
        </p:nvSpPr>
        <p:spPr>
          <a:xfrm>
            <a:off x="6986016" y="1554480"/>
            <a:ext cx="64008" cy="132588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5"/>
          <p:cNvSpPr/>
          <p:nvPr/>
        </p:nvSpPr>
        <p:spPr>
          <a:xfrm>
            <a:off x="7114032" y="1645920"/>
            <a:ext cx="1737360" cy="6629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KES 300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7114032" y="2296973"/>
            <a:ext cx="1737360" cy="3712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Validated Price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7114032" y="2588666"/>
            <a:ext cx="1737360" cy="2651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Students confirmed willingness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457200" y="2999232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External Validation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457200" y="3383280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5"/>
          <p:cNvSpPr/>
          <p:nvPr/>
        </p:nvSpPr>
        <p:spPr>
          <a:xfrm>
            <a:off x="457200" y="3383280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"/>
          <p:cNvSpPr/>
          <p:nvPr/>
        </p:nvSpPr>
        <p:spPr>
          <a:xfrm>
            <a:off x="566928" y="342900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3× AwardX Finalist (LaunchX)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3310128" y="3383280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5"/>
          <p:cNvSpPr/>
          <p:nvPr/>
        </p:nvSpPr>
        <p:spPr>
          <a:xfrm>
            <a:off x="3310128" y="3383280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5"/>
          <p:cNvSpPr/>
          <p:nvPr/>
        </p:nvSpPr>
        <p:spPr>
          <a:xfrm>
            <a:off x="3419856" y="342900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AwardX East Africa Winner (Axel / Libblio)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/>
          <p:nvPr/>
        </p:nvSpPr>
        <p:spPr>
          <a:xfrm>
            <a:off x="6163056" y="3383280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"/>
          <p:cNvSpPr/>
          <p:nvPr/>
        </p:nvSpPr>
        <p:spPr>
          <a:xfrm>
            <a:off x="6163056" y="3383280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5"/>
          <p:cNvSpPr/>
          <p:nvPr/>
        </p:nvSpPr>
        <p:spPr>
          <a:xfrm>
            <a:off x="6272784" y="342900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Tonee Ndungu Mentorship (Kopo Kopo / Kytabu)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"/>
          <p:cNvSpPr/>
          <p:nvPr/>
        </p:nvSpPr>
        <p:spPr>
          <a:xfrm>
            <a:off x="457200" y="3858768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"/>
          <p:cNvSpPr/>
          <p:nvPr/>
        </p:nvSpPr>
        <p:spPr>
          <a:xfrm>
            <a:off x="457200" y="3858768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5"/>
          <p:cNvSpPr/>
          <p:nvPr/>
        </p:nvSpPr>
        <p:spPr>
          <a:xfrm>
            <a:off x="566928" y="3904488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Hummingbird Publishers MOU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5"/>
          <p:cNvSpPr/>
          <p:nvPr/>
        </p:nvSpPr>
        <p:spPr>
          <a:xfrm>
            <a:off x="3310128" y="3858768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5"/>
          <p:cNvSpPr/>
          <p:nvPr/>
        </p:nvSpPr>
        <p:spPr>
          <a:xfrm>
            <a:off x="3310128" y="3858768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"/>
          <p:cNvSpPr/>
          <p:nvPr/>
        </p:nvSpPr>
        <p:spPr>
          <a:xfrm>
            <a:off x="3419856" y="3904488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TUKO.co.ke Press Engagement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5"/>
          <p:cNvSpPr/>
          <p:nvPr/>
        </p:nvSpPr>
        <p:spPr>
          <a:xfrm>
            <a:off x="6163056" y="3858768"/>
            <a:ext cx="2697480" cy="365760"/>
          </a:xfrm>
          <a:prstGeom prst="rect">
            <a:avLst/>
          </a:prstGeom>
          <a:solidFill>
            <a:srgbClr val="F4F9F1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5"/>
          <p:cNvSpPr/>
          <p:nvPr/>
        </p:nvSpPr>
        <p:spPr>
          <a:xfrm>
            <a:off x="6163056" y="3858768"/>
            <a:ext cx="64008" cy="36576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5"/>
          <p:cNvSpPr/>
          <p:nvPr/>
        </p:nvSpPr>
        <p:spPr>
          <a:xfrm>
            <a:off x="6272784" y="3904488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✓  somavilivyo.com domain live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5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5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B1C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6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BUSINESS MODEL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6" name="Google Shape;18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6"/>
          <p:cNvSpPr/>
          <p:nvPr/>
        </p:nvSpPr>
        <p:spPr>
          <a:xfrm>
            <a:off x="457200" y="56692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Simple Unit Economics.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Strong Margin from Day One.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457200" y="1600200"/>
            <a:ext cx="1920240" cy="13716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6"/>
          <p:cNvSpPr/>
          <p:nvPr/>
        </p:nvSpPr>
        <p:spPr>
          <a:xfrm>
            <a:off x="457200" y="1600200"/>
            <a:ext cx="64008" cy="13716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6"/>
          <p:cNvSpPr/>
          <p:nvPr/>
        </p:nvSpPr>
        <p:spPr>
          <a:xfrm>
            <a:off x="585216" y="1691640"/>
            <a:ext cx="1691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Student Pays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585216" y="1993392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KES 300 / mo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585216" y="2560320"/>
            <a:ext cx="1691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= $2.33 USD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2377440" y="201168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2606040" y="1600200"/>
            <a:ext cx="1920240" cy="13716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6"/>
          <p:cNvSpPr/>
          <p:nvPr/>
        </p:nvSpPr>
        <p:spPr>
          <a:xfrm>
            <a:off x="2606040" y="1600200"/>
            <a:ext cx="64008" cy="13716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6"/>
          <p:cNvSpPr/>
          <p:nvPr/>
        </p:nvSpPr>
        <p:spPr>
          <a:xfrm>
            <a:off x="2734056" y="1691640"/>
            <a:ext cx="1691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Marginal Cost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2734056" y="1993392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$0.40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2734056" y="2560320"/>
            <a:ext cx="1691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API + storage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4526280" y="201168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4754880" y="1600200"/>
            <a:ext cx="1920240" cy="13716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6"/>
          <p:cNvSpPr/>
          <p:nvPr/>
        </p:nvSpPr>
        <p:spPr>
          <a:xfrm>
            <a:off x="4754880" y="1600200"/>
            <a:ext cx="64008" cy="13716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4882896" y="1691640"/>
            <a:ext cx="1691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Gross Margin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4882896" y="1993392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83%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6"/>
          <p:cNvSpPr/>
          <p:nvPr/>
        </p:nvSpPr>
        <p:spPr>
          <a:xfrm>
            <a:off x="4882896" y="2560320"/>
            <a:ext cx="1691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 student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"/>
          <p:cNvSpPr/>
          <p:nvPr/>
        </p:nvSpPr>
        <p:spPr>
          <a:xfrm>
            <a:off x="6675120" y="201168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6903720" y="1600200"/>
            <a:ext cx="1920240" cy="137160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6903720" y="1600200"/>
            <a:ext cx="64008" cy="13716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"/>
          <p:cNvSpPr/>
          <p:nvPr/>
        </p:nvSpPr>
        <p:spPr>
          <a:xfrm>
            <a:off x="7031736" y="1691640"/>
            <a:ext cx="1691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5-to-1 Return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6"/>
          <p:cNvSpPr/>
          <p:nvPr/>
        </p:nvSpPr>
        <p:spPr>
          <a:xfrm>
            <a:off x="7031736" y="1993392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$1.93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6"/>
          <p:cNvSpPr/>
          <p:nvPr/>
        </p:nvSpPr>
        <p:spPr>
          <a:xfrm>
            <a:off x="7031736" y="2560320"/>
            <a:ext cx="1691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net per student/mo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6"/>
          <p:cNvSpPr/>
          <p:nvPr/>
        </p:nvSpPr>
        <p:spPr>
          <a:xfrm>
            <a:off x="465702" y="3163182"/>
            <a:ext cx="82296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Revenue Path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6"/>
          <p:cNvSpPr/>
          <p:nvPr/>
        </p:nvSpPr>
        <p:spPr>
          <a:xfrm>
            <a:off x="457200" y="3547872"/>
            <a:ext cx="914400" cy="301752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6"/>
          <p:cNvSpPr/>
          <p:nvPr/>
        </p:nvSpPr>
        <p:spPr>
          <a:xfrm>
            <a:off x="457200" y="3547872"/>
            <a:ext cx="9144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6"/>
          <p:cNvSpPr/>
          <p:nvPr/>
        </p:nvSpPr>
        <p:spPr>
          <a:xfrm>
            <a:off x="1508760" y="3584448"/>
            <a:ext cx="7315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KES 300 / student / </a:t>
            </a: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100 K tokens</a:t>
            </a:r>
            <a:r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(direct B2C)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6"/>
          <p:cNvSpPr/>
          <p:nvPr/>
        </p:nvSpPr>
        <p:spPr>
          <a:xfrm>
            <a:off x="457200" y="3913632"/>
            <a:ext cx="914400" cy="301752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6"/>
          <p:cNvSpPr/>
          <p:nvPr/>
        </p:nvSpPr>
        <p:spPr>
          <a:xfrm>
            <a:off x="457200" y="3913632"/>
            <a:ext cx="9144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6 mo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6"/>
          <p:cNvSpPr/>
          <p:nvPr/>
        </p:nvSpPr>
        <p:spPr>
          <a:xfrm>
            <a:off x="1508760" y="3950208"/>
            <a:ext cx="7315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School subscriptions roughly (KES 5,000 / 20 students / mo)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6"/>
          <p:cNvSpPr/>
          <p:nvPr/>
        </p:nvSpPr>
        <p:spPr>
          <a:xfrm>
            <a:off x="457200" y="4279392"/>
            <a:ext cx="914400" cy="301752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6"/>
          <p:cNvSpPr/>
          <p:nvPr/>
        </p:nvSpPr>
        <p:spPr>
          <a:xfrm>
            <a:off x="457200" y="4279392"/>
            <a:ext cx="9144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12 mo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6"/>
          <p:cNvSpPr/>
          <p:nvPr/>
        </p:nvSpPr>
        <p:spPr>
          <a:xfrm>
            <a:off x="1508760" y="4315968"/>
            <a:ext cx="7315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Institutional licensing to county school clusters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6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6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7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MARKET SIZE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30" name="Google Shape;23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7"/>
          <p:cNvSpPr/>
          <p:nvPr/>
        </p:nvSpPr>
        <p:spPr>
          <a:xfrm>
            <a:off x="457200" y="5669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A Real Market.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Real Numbers.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7"/>
          <p:cNvSpPr/>
          <p:nvPr/>
        </p:nvSpPr>
        <p:spPr>
          <a:xfrm>
            <a:off x="1371600" y="1508760"/>
            <a:ext cx="5943600" cy="2926080"/>
          </a:xfrm>
          <a:prstGeom prst="ellipse">
            <a:avLst/>
          </a:prstGeom>
          <a:solidFill>
            <a:srgbClr val="D4EDDA"/>
          </a:solidFill>
          <a:ln cap="flat" cmpd="sng" w="12700">
            <a:solidFill>
              <a:srgbClr val="D4ED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7"/>
          <p:cNvSpPr/>
          <p:nvPr/>
        </p:nvSpPr>
        <p:spPr>
          <a:xfrm>
            <a:off x="2103120" y="1783080"/>
            <a:ext cx="4480560" cy="2331720"/>
          </a:xfrm>
          <a:prstGeom prst="ellipse">
            <a:avLst/>
          </a:prstGeom>
          <a:solidFill>
            <a:srgbClr val="A8D5B5"/>
          </a:solidFill>
          <a:ln cap="flat" cmpd="sng" w="12700">
            <a:solidFill>
              <a:srgbClr val="A8D5B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7"/>
          <p:cNvSpPr/>
          <p:nvPr/>
        </p:nvSpPr>
        <p:spPr>
          <a:xfrm>
            <a:off x="2926080" y="2057400"/>
            <a:ext cx="2834640" cy="1783080"/>
          </a:xfrm>
          <a:prstGeom prst="ellipse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"/>
          <p:cNvSpPr/>
          <p:nvPr/>
        </p:nvSpPr>
        <p:spPr>
          <a:xfrm>
            <a:off x="365760" y="4160520"/>
            <a:ext cx="43891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TAM  —  East Africa: 80M+ students  ·  $6B+ education spend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7"/>
          <p:cNvSpPr/>
          <p:nvPr/>
        </p:nvSpPr>
        <p:spPr>
          <a:xfrm>
            <a:off x="365760" y="4462272"/>
            <a:ext cx="43891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SAM  —  Kenya CBC secondary: 2.3M  ·  $180M addressable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7"/>
          <p:cNvSpPr/>
          <p:nvPr/>
        </p:nvSpPr>
        <p:spPr>
          <a:xfrm>
            <a:off x="5486400" y="1417320"/>
            <a:ext cx="3200400" cy="118872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7"/>
          <p:cNvSpPr/>
          <p:nvPr/>
        </p:nvSpPr>
        <p:spPr>
          <a:xfrm>
            <a:off x="5486400" y="1417320"/>
            <a:ext cx="64008" cy="118872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7"/>
          <p:cNvSpPr/>
          <p:nvPr/>
        </p:nvSpPr>
        <p:spPr>
          <a:xfrm>
            <a:off x="5614416" y="1508760"/>
            <a:ext cx="30175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2.3M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7"/>
          <p:cNvSpPr/>
          <p:nvPr/>
        </p:nvSpPr>
        <p:spPr>
          <a:xfrm>
            <a:off x="5614416" y="2083003"/>
            <a:ext cx="3017520" cy="3328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Kenyan secondary students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7"/>
          <p:cNvSpPr/>
          <p:nvPr/>
        </p:nvSpPr>
        <p:spPr>
          <a:xfrm>
            <a:off x="5614416" y="2344522"/>
            <a:ext cx="30175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Target: 5% in 18 months = 115,000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7"/>
          <p:cNvSpPr/>
          <p:nvPr/>
        </p:nvSpPr>
        <p:spPr>
          <a:xfrm>
            <a:off x="5486400" y="2743200"/>
            <a:ext cx="3200400" cy="1188720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7"/>
          <p:cNvSpPr/>
          <p:nvPr/>
        </p:nvSpPr>
        <p:spPr>
          <a:xfrm>
            <a:off x="5486400" y="2743200"/>
            <a:ext cx="64008" cy="118872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7"/>
          <p:cNvSpPr/>
          <p:nvPr/>
        </p:nvSpPr>
        <p:spPr>
          <a:xfrm>
            <a:off x="5614416" y="2834640"/>
            <a:ext cx="30175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$3.2M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7"/>
          <p:cNvSpPr/>
          <p:nvPr/>
        </p:nvSpPr>
        <p:spPr>
          <a:xfrm>
            <a:off x="5614416" y="3408883"/>
            <a:ext cx="3017520" cy="3328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ARR at 5% penetration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7"/>
          <p:cNvSpPr/>
          <p:nvPr/>
        </p:nvSpPr>
        <p:spPr>
          <a:xfrm>
            <a:off x="5614416" y="3670402"/>
            <a:ext cx="30175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KES 300 × 115,000 × 12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7"/>
          <p:cNvSpPr/>
          <p:nvPr/>
        </p:nvSpPr>
        <p:spPr>
          <a:xfrm>
            <a:off x="5486400" y="4069080"/>
            <a:ext cx="3200400" cy="594360"/>
          </a:xfrm>
          <a:prstGeom prst="rect">
            <a:avLst/>
          </a:prstGeom>
          <a:solidFill>
            <a:srgbClr val="0A3B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7"/>
          <p:cNvSpPr/>
          <p:nvPr/>
        </p:nvSpPr>
        <p:spPr>
          <a:xfrm>
            <a:off x="5577840" y="4096512"/>
            <a:ext cx="30632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 — 10,000 students in 12 months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$276K ARR · Achievable with this funding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7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7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B1C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8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THE ASK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58" name="Google Shape;25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8"/>
          <p:cNvSpPr/>
          <p:nvPr/>
        </p:nvSpPr>
        <p:spPr>
          <a:xfrm>
            <a:off x="457200" y="566928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$3,000 Revenue Share.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8"/>
          <p:cNvSpPr/>
          <p:nvPr/>
        </p:nvSpPr>
        <p:spPr>
          <a:xfrm>
            <a:off x="457200" y="1115568"/>
            <a:ext cx="8229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Here's exactly where every dollar goes.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457200" y="1691640"/>
            <a:ext cx="8229600" cy="658368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8"/>
          <p:cNvSpPr/>
          <p:nvPr/>
        </p:nvSpPr>
        <p:spPr>
          <a:xfrm>
            <a:off x="457200" y="1691640"/>
            <a:ext cx="64008" cy="65836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8"/>
          <p:cNvSpPr/>
          <p:nvPr/>
        </p:nvSpPr>
        <p:spPr>
          <a:xfrm>
            <a:off x="594360" y="1783080"/>
            <a:ext cx="1005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$1,500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8"/>
          <p:cNvSpPr/>
          <p:nvPr/>
        </p:nvSpPr>
        <p:spPr>
          <a:xfrm>
            <a:off x="1691640" y="1746504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Atomiq Development Team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8"/>
          <p:cNvSpPr/>
          <p:nvPr/>
        </p:nvSpPr>
        <p:spPr>
          <a:xfrm>
            <a:off x="1691640" y="2029968"/>
            <a:ext cx="67665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Full platform rebuild — frontend, backend, admin dashboard. 3-month engagement, bug fixes included.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8"/>
          <p:cNvSpPr/>
          <p:nvPr/>
        </p:nvSpPr>
        <p:spPr>
          <a:xfrm>
            <a:off x="457200" y="2450592"/>
            <a:ext cx="8229600" cy="658368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8"/>
          <p:cNvSpPr/>
          <p:nvPr/>
        </p:nvSpPr>
        <p:spPr>
          <a:xfrm>
            <a:off x="457200" y="2450592"/>
            <a:ext cx="64008" cy="65836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8"/>
          <p:cNvSpPr/>
          <p:nvPr/>
        </p:nvSpPr>
        <p:spPr>
          <a:xfrm>
            <a:off x="594360" y="2542032"/>
            <a:ext cx="1005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$500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8"/>
          <p:cNvSpPr/>
          <p:nvPr/>
        </p:nvSpPr>
        <p:spPr>
          <a:xfrm>
            <a:off x="1691640" y="2505456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API Credits (Groq / Claude)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8"/>
          <p:cNvSpPr/>
          <p:nvPr/>
        </p:nvSpPr>
        <p:spPr>
          <a:xfrm>
            <a:off x="1691640" y="2788920"/>
            <a:ext cx="67665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Covers 1,250+ course generations or 1.25M questions at current marginal cost.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8"/>
          <p:cNvSpPr/>
          <p:nvPr/>
        </p:nvSpPr>
        <p:spPr>
          <a:xfrm>
            <a:off x="457200" y="3209544"/>
            <a:ext cx="8229600" cy="658368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8"/>
          <p:cNvSpPr/>
          <p:nvPr/>
        </p:nvSpPr>
        <p:spPr>
          <a:xfrm>
            <a:off x="457200" y="3209544"/>
            <a:ext cx="64008" cy="65836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8"/>
          <p:cNvSpPr/>
          <p:nvPr/>
        </p:nvSpPr>
        <p:spPr>
          <a:xfrm>
            <a:off x="594360" y="3300984"/>
            <a:ext cx="1005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$500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8"/>
          <p:cNvSpPr/>
          <p:nvPr/>
        </p:nvSpPr>
        <p:spPr>
          <a:xfrm>
            <a:off x="1691640" y="3264408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Infrastructure &amp; Domain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8"/>
          <p:cNvSpPr/>
          <p:nvPr/>
        </p:nvSpPr>
        <p:spPr>
          <a:xfrm>
            <a:off x="1691640" y="3547872"/>
            <a:ext cx="67665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somavilivyo.com annual hosting, Supabase Pro plan (required for pgvector and production backups).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8"/>
          <p:cNvSpPr/>
          <p:nvPr/>
        </p:nvSpPr>
        <p:spPr>
          <a:xfrm>
            <a:off x="457200" y="3968496"/>
            <a:ext cx="8229600" cy="658368"/>
          </a:xfrm>
          <a:prstGeom prst="rect">
            <a:avLst/>
          </a:prstGeom>
          <a:solidFill>
            <a:srgbClr val="0F4D26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8"/>
          <p:cNvSpPr/>
          <p:nvPr/>
        </p:nvSpPr>
        <p:spPr>
          <a:xfrm>
            <a:off x="457200" y="3968496"/>
            <a:ext cx="64008" cy="65836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8"/>
          <p:cNvSpPr/>
          <p:nvPr/>
        </p:nvSpPr>
        <p:spPr>
          <a:xfrm>
            <a:off x="594360" y="4059936"/>
            <a:ext cx="1005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$500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8"/>
          <p:cNvSpPr/>
          <p:nvPr/>
        </p:nvSpPr>
        <p:spPr>
          <a:xfrm>
            <a:off x="1691640" y="4031862"/>
            <a:ext cx="41148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Operations Buffer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8"/>
          <p:cNvSpPr/>
          <p:nvPr/>
        </p:nvSpPr>
        <p:spPr>
          <a:xfrm>
            <a:off x="1691640" y="4306824"/>
            <a:ext cx="67665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D5B5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A8D5B5"/>
                </a:solidFill>
                <a:latin typeface="Calibri"/>
                <a:ea typeface="Calibri"/>
                <a:cs typeface="Calibri"/>
                <a:sym typeface="Calibri"/>
              </a:rPr>
              <a:t>Emergency development fixes, student support, payment reconciliation.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8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8"/>
          <p:cNvSpPr/>
          <p:nvPr/>
        </p:nvSpPr>
        <p:spPr>
          <a:xfrm>
            <a:off x="457200" y="4754874"/>
            <a:ext cx="8229600" cy="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Revenue-share repayment at agreed % of monthly recurring revenue  ·  Contract signed before work begins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8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8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5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9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9"/>
          <p:cNvSpPr/>
          <p:nvPr/>
        </p:nvSpPr>
        <p:spPr>
          <a:xfrm>
            <a:off x="457200" y="256032"/>
            <a:ext cx="16459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THE TEAM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2" name="Google Shape;29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720" y="164592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9"/>
          <p:cNvSpPr/>
          <p:nvPr/>
        </p:nvSpPr>
        <p:spPr>
          <a:xfrm>
            <a:off x="457200" y="566928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Built by Founders Who Lived the Problem.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9"/>
          <p:cNvSpPr/>
          <p:nvPr/>
        </p:nvSpPr>
        <p:spPr>
          <a:xfrm>
            <a:off x="457200" y="1280160"/>
            <a:ext cx="3840480" cy="3063240"/>
          </a:xfrm>
          <a:prstGeom prst="rect">
            <a:avLst/>
          </a:prstGeom>
          <a:solidFill>
            <a:srgbClr val="E8F4EE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9"/>
          <p:cNvSpPr/>
          <p:nvPr/>
        </p:nvSpPr>
        <p:spPr>
          <a:xfrm>
            <a:off x="457200" y="1280160"/>
            <a:ext cx="3840480" cy="64008"/>
          </a:xfrm>
          <a:prstGeom prst="rect">
            <a:avLst/>
          </a:prstGeom>
          <a:solidFill>
            <a:srgbClr val="1A6B35"/>
          </a:solidFill>
          <a:ln cap="flat" cmpd="sng" w="12700">
            <a:solidFill>
              <a:srgbClr val="1A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96" name="Google Shape;29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8368" y="1417320"/>
            <a:ext cx="1234440" cy="123444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97" name="Google Shape;297;p9"/>
          <p:cNvSpPr/>
          <p:nvPr/>
        </p:nvSpPr>
        <p:spPr>
          <a:xfrm>
            <a:off x="2011680" y="1417320"/>
            <a:ext cx="2148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Fredrick Njoroge Kariuki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9"/>
          <p:cNvSpPr/>
          <p:nvPr/>
        </p:nvSpPr>
        <p:spPr>
          <a:xfrm>
            <a:off x="2011680" y="1783080"/>
            <a:ext cx="2148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6B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A6B35"/>
                </a:solidFill>
                <a:latin typeface="Calibri"/>
                <a:ea typeface="Calibri"/>
                <a:cs typeface="Calibri"/>
                <a:sym typeface="Calibri"/>
              </a:rPr>
              <a:t>Co-Founder &amp; Builder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621792" y="2761488"/>
            <a:ext cx="3520440" cy="1417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IB Student · M-Pesa Foundation Academy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Harvard AI Bootcamp 2025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3× AwardX Finalist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Built SomaVilivyo solo — 67 edge functions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17 years old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9"/>
          <p:cNvSpPr/>
          <p:nvPr/>
        </p:nvSpPr>
        <p:spPr>
          <a:xfrm>
            <a:off x="4846320" y="1280160"/>
            <a:ext cx="3840480" cy="3063240"/>
          </a:xfrm>
          <a:prstGeom prst="rect">
            <a:avLst/>
          </a:prstGeom>
          <a:solidFill>
            <a:srgbClr val="E8F4EE"/>
          </a:solidFill>
          <a:ln>
            <a:noFill/>
          </a:ln>
          <a:effectLst>
            <a:outerShdw blurRad="101600" rotWithShape="0" algn="bl" dir="8100000" dist="38100">
              <a:srgbClr val="000000">
                <a:alpha val="1215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9"/>
          <p:cNvSpPr/>
          <p:nvPr/>
        </p:nvSpPr>
        <p:spPr>
          <a:xfrm>
            <a:off x="4846320" y="1280160"/>
            <a:ext cx="3840480" cy="64008"/>
          </a:xfrm>
          <a:prstGeom prst="rect">
            <a:avLst/>
          </a:prstGeom>
          <a:solidFill>
            <a:srgbClr val="C49A1A"/>
          </a:solidFill>
          <a:ln cap="flat" cmpd="sng" w="12700">
            <a:solidFill>
              <a:srgbClr val="C49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02" name="Google Shape;30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9200" y="1417320"/>
            <a:ext cx="1234440" cy="1234440"/>
          </a:xfrm>
          <a:prstGeom prst="ellipse">
            <a:avLst/>
          </a:prstGeom>
          <a:noFill/>
          <a:ln>
            <a:noFill/>
          </a:ln>
        </p:spPr>
      </p:pic>
      <p:sp>
        <p:nvSpPr>
          <p:cNvPr id="303" name="Google Shape;303;p9"/>
          <p:cNvSpPr/>
          <p:nvPr/>
        </p:nvSpPr>
        <p:spPr>
          <a:xfrm>
            <a:off x="6382512" y="1417320"/>
            <a:ext cx="2148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3B1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A3B1C"/>
                </a:solidFill>
                <a:latin typeface="Calibri"/>
                <a:ea typeface="Calibri"/>
                <a:cs typeface="Calibri"/>
                <a:sym typeface="Calibri"/>
              </a:rPr>
              <a:t>Axel Karambizi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9"/>
          <p:cNvSpPr/>
          <p:nvPr/>
        </p:nvSpPr>
        <p:spPr>
          <a:xfrm>
            <a:off x="6382512" y="1783080"/>
            <a:ext cx="2148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8B57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E8B57"/>
                </a:solidFill>
                <a:latin typeface="Calibri"/>
                <a:ea typeface="Calibri"/>
                <a:cs typeface="Calibri"/>
                <a:sym typeface="Calibri"/>
              </a:rPr>
              <a:t>Co-Founder &amp; Growth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9"/>
          <p:cNvSpPr/>
          <p:nvPr/>
        </p:nvSpPr>
        <p:spPr>
          <a:xfrm>
            <a:off x="5010912" y="2761488"/>
            <a:ext cx="3520440" cy="1417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AwardX East Africa Winner 2025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Founder, LIBBLIO (500+ users, Rwanda)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National AI Hackathon Winner 2025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iLEAD Africa Leadership Programme</a:t>
            </a:r>
            <a:b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Char char="•"/>
            </a:pPr>
            <a:r>
              <a:rPr b="0" i="0" lang="en-US" sz="1000" u="none" cap="none" strike="noStrik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DINAO Investment Fund Intern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9"/>
          <p:cNvSpPr/>
          <p:nvPr/>
        </p:nvSpPr>
        <p:spPr>
          <a:xfrm>
            <a:off x="457200" y="4480560"/>
            <a:ext cx="8229600" cy="384048"/>
          </a:xfrm>
          <a:prstGeom prst="rect">
            <a:avLst/>
          </a:prstGeom>
          <a:solidFill>
            <a:srgbClr val="0A3B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9"/>
          <p:cNvSpPr/>
          <p:nvPr/>
        </p:nvSpPr>
        <p:spPr>
          <a:xfrm>
            <a:off x="457200" y="4480560"/>
            <a:ext cx="8229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04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F0C040"/>
                </a:solidFill>
                <a:latin typeface="Calibri"/>
                <a:ea typeface="Calibri"/>
                <a:cs typeface="Calibri"/>
                <a:sym typeface="Calibri"/>
              </a:rPr>
              <a:t>ADVISOR  ·  Tonee Ndungu — Founder, Kopo Kopo &amp; Kytabu  ·  East Africa's foremost EdTech &amp; payments builder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9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A3B1C"/>
          </a:solidFill>
          <a:ln cap="flat" cmpd="sng" w="12700">
            <a:solidFill>
              <a:srgbClr val="0A3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9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49A1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C49A1A"/>
                </a:solidFill>
                <a:latin typeface="Calibri"/>
                <a:ea typeface="Calibri"/>
                <a:cs typeface="Calibri"/>
                <a:sym typeface="Calibri"/>
              </a:rPr>
              <a:t>CONFIDENTIAL  ·  SomaVilivyo ©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2026-03-04T17:48:54Z</dcterms:created>
  <dc:creator>PptxGenJS</dc:creator>
</cp:coreProperties>
</file>